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2" r:id="rId2"/>
    <p:sldMasterId id="2147483682" r:id="rId3"/>
    <p:sldMasterId id="2147483690" r:id="rId4"/>
    <p:sldMasterId id="2147483698" r:id="rId5"/>
  </p:sldMasterIdLst>
  <p:notesMasterIdLst>
    <p:notesMasterId r:id="rId9"/>
  </p:notesMasterIdLst>
  <p:handoutMasterIdLst>
    <p:handoutMasterId r:id="rId10"/>
  </p:handoutMasterIdLst>
  <p:sldIdLst>
    <p:sldId id="263" r:id="rId6"/>
    <p:sldId id="261" r:id="rId7"/>
    <p:sldId id="258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-Teresa Corino" initials="" lastIdx="7" clrIdx="0">
    <p:extLst/>
  </p:cmAuthor>
  <p:cmAuthor id="1" name="Charlotte Ferry-Parker" initials="CF" lastIdx="1" clrIdx="1">
    <p:extLst>
      <p:ext uri="{19B8F6BF-5375-455C-9EA6-DF929625EA0E}">
        <p15:presenceInfo xmlns:p15="http://schemas.microsoft.com/office/powerpoint/2012/main" userId="S-1-5-21-53902025-20741924-35676281-1245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8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16" autoAdjust="0"/>
    <p:restoredTop sz="94677" autoAdjust="0"/>
  </p:normalViewPr>
  <p:slideViewPr>
    <p:cSldViewPr snapToGrid="0">
      <p:cViewPr varScale="1">
        <p:scale>
          <a:sx n="110" d="100"/>
          <a:sy n="110" d="100"/>
        </p:scale>
        <p:origin x="92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3A790-F0E7-4D5D-96D3-50AA714359C3}" type="datetimeFigureOut">
              <a:rPr lang="en-NZ" smtClean="0"/>
              <a:t>13/09/2018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9DB87-F491-41E2-A2AE-4094EA7C92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9103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5C513-E85A-40A7-AFD0-35FEFA73FC32}" type="datetimeFigureOut">
              <a:rPr lang="en-NZ" smtClean="0"/>
              <a:t>13/09/2018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1F012-6610-44FD-969C-BC6F65B32F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5602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989305" y="228601"/>
            <a:ext cx="8131249" cy="55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88485" y="838201"/>
            <a:ext cx="8132233" cy="7032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738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75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80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43424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139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4631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049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049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87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38191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05830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38191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205830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5923" y="1"/>
            <a:ext cx="11189676" cy="91598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79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02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398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82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2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989305" y="228601"/>
            <a:ext cx="8131249" cy="55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88485" y="838201"/>
            <a:ext cx="8132233" cy="7032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624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43424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139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605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049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049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51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38191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05830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38191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205830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5923" y="1"/>
            <a:ext cx="11189676" cy="91598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05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65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958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rgbClr val="E4181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0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719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43424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E4181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139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9822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049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049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88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38191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05830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38191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205830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5923" y="1"/>
            <a:ext cx="11189676" cy="91598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3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89305" y="228601"/>
            <a:ext cx="8131249" cy="55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88485" y="838201"/>
            <a:ext cx="8132233" cy="7032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2784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50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26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03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0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43424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139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58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049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049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0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38191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05830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38191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205830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5923" y="1"/>
            <a:ext cx="11189676" cy="91598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3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7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eric Option 1_1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9305" y="228601"/>
            <a:ext cx="8131249" cy="55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7425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90" r:id="rId2"/>
    <p:sldLayoutId id="214748379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5924" y="1"/>
            <a:ext cx="7797800" cy="10023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924" y="14604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Generic Option 1_10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1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5924" y="1"/>
            <a:ext cx="8102600" cy="1008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924" y="14604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Generic Option 1_13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1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eric Option 1_11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5924" y="1"/>
            <a:ext cx="7797800" cy="10023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924" y="14604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2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eric Option 1_12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5923" y="1"/>
            <a:ext cx="7915031" cy="1008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924" y="14604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1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valuations@waikato.ac.nz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valuations@waikato.ac.nz" TargetMode="External"/><Relationship Id="rId2" Type="http://schemas.openxmlformats.org/officeDocument/2006/relationships/hyperlink" Target="http://www.waikato.ac.nz/go/evaluate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waikato.ac.nz/teaching-and-learning/student-learning/evaluati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Information about evaluations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Feedback is important</a:t>
            </a:r>
          </a:p>
          <a:p>
            <a:pPr lvl="1"/>
            <a:r>
              <a:rPr lang="en-NZ" dirty="0"/>
              <a:t>Used to improve the paper and </a:t>
            </a:r>
            <a:r>
              <a:rPr lang="en-NZ" dirty="0" smtClean="0"/>
              <a:t>teaching; </a:t>
            </a:r>
            <a:endParaRPr lang="en-NZ" dirty="0"/>
          </a:p>
          <a:p>
            <a:pPr lvl="1"/>
            <a:r>
              <a:rPr lang="en-NZ" dirty="0"/>
              <a:t>Used in Academic staff </a:t>
            </a:r>
            <a:r>
              <a:rPr lang="en-NZ" dirty="0" smtClean="0"/>
              <a:t>promotion;</a:t>
            </a:r>
            <a:endParaRPr lang="en-NZ" dirty="0"/>
          </a:p>
          <a:p>
            <a:pPr lvl="1"/>
            <a:r>
              <a:rPr lang="en-NZ" dirty="0" smtClean="0"/>
              <a:t>Used for Teaching Awards.</a:t>
            </a:r>
            <a:endParaRPr lang="en-NZ" dirty="0"/>
          </a:p>
          <a:p>
            <a:r>
              <a:rPr lang="en-NZ" dirty="0"/>
              <a:t>Evaluations process is confidential</a:t>
            </a:r>
          </a:p>
          <a:p>
            <a:pPr lvl="1"/>
            <a:r>
              <a:rPr lang="en-NZ" dirty="0" smtClean="0"/>
              <a:t>Run by the Evaluations Team (</a:t>
            </a:r>
            <a:r>
              <a:rPr lang="en-NZ" dirty="0" smtClean="0">
                <a:hlinkClick r:id="rId2"/>
              </a:rPr>
              <a:t>evaluations@waikato.ac.nz</a:t>
            </a:r>
            <a:r>
              <a:rPr lang="en-NZ" dirty="0" smtClean="0"/>
              <a:t>);</a:t>
            </a:r>
          </a:p>
          <a:p>
            <a:pPr lvl="1"/>
            <a:r>
              <a:rPr lang="en-NZ" dirty="0" smtClean="0"/>
              <a:t>Teachers </a:t>
            </a:r>
            <a:r>
              <a:rPr lang="en-NZ" dirty="0"/>
              <a:t>do not know who has responded</a:t>
            </a:r>
            <a:r>
              <a:rPr lang="en-NZ" dirty="0" smtClean="0"/>
              <a:t>;</a:t>
            </a:r>
            <a:endParaRPr lang="en-NZ" dirty="0"/>
          </a:p>
          <a:p>
            <a:pPr lvl="1"/>
            <a:r>
              <a:rPr lang="en-NZ" dirty="0" smtClean="0"/>
              <a:t>Results </a:t>
            </a:r>
            <a:r>
              <a:rPr lang="en-NZ" dirty="0"/>
              <a:t>sent to </a:t>
            </a:r>
            <a:r>
              <a:rPr lang="en-NZ" dirty="0" smtClean="0"/>
              <a:t>teachers </a:t>
            </a:r>
            <a:r>
              <a:rPr lang="en-NZ" dirty="0"/>
              <a:t>after grades have been </a:t>
            </a:r>
            <a:r>
              <a:rPr lang="en-NZ" dirty="0" smtClean="0"/>
              <a:t>finalised;</a:t>
            </a:r>
          </a:p>
          <a:p>
            <a:pPr lvl="1"/>
            <a:r>
              <a:rPr lang="en-NZ" dirty="0" smtClean="0"/>
              <a:t>Refrain from offensive or derogatory comments.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1021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Providing useful feedback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NZ" dirty="0" smtClean="0"/>
              <a:t>Feedback about the paper and teaching </a:t>
            </a:r>
            <a:r>
              <a:rPr lang="en-NZ" dirty="0" smtClean="0"/>
              <a:t>is </a:t>
            </a:r>
            <a:r>
              <a:rPr lang="en-NZ" dirty="0" smtClean="0"/>
              <a:t>most useful</a:t>
            </a:r>
          </a:p>
          <a:p>
            <a:pPr lvl="1"/>
            <a:r>
              <a:rPr lang="en-NZ" dirty="0" smtClean="0"/>
              <a:t>Comments such as “I like your hat” have nothing to do with the paper;</a:t>
            </a:r>
          </a:p>
          <a:p>
            <a:pPr lvl="1"/>
            <a:r>
              <a:rPr lang="en-NZ" dirty="0" smtClean="0"/>
              <a:t>Positive feedback is important too.</a:t>
            </a:r>
          </a:p>
          <a:p>
            <a:r>
              <a:rPr lang="en-NZ" dirty="0" smtClean="0"/>
              <a:t>Consider your learning experiences over the semester such as:</a:t>
            </a:r>
          </a:p>
          <a:p>
            <a:pPr lvl="1"/>
            <a:r>
              <a:rPr lang="en-NZ" dirty="0" smtClean="0"/>
              <a:t>What has the teacher done that has helped your understanding?</a:t>
            </a:r>
          </a:p>
          <a:p>
            <a:pPr lvl="1"/>
            <a:r>
              <a:rPr lang="en-NZ" dirty="0" smtClean="0"/>
              <a:t>How did you find the assessments? </a:t>
            </a:r>
          </a:p>
          <a:p>
            <a:pPr lvl="1"/>
            <a:r>
              <a:rPr lang="en-NZ" dirty="0" smtClean="0"/>
              <a:t>Were there good explanations of concepts you found difficult to understand?</a:t>
            </a:r>
          </a:p>
          <a:p>
            <a:r>
              <a:rPr lang="en-NZ" dirty="0" smtClean="0"/>
              <a:t>Specific</a:t>
            </a:r>
            <a:r>
              <a:rPr lang="en-NZ" dirty="0"/>
              <a:t>, constructive and provides suggestions for </a:t>
            </a:r>
            <a:r>
              <a:rPr lang="en-NZ" dirty="0" smtClean="0"/>
              <a:t>improvements</a:t>
            </a:r>
            <a:endParaRPr lang="en-NZ" dirty="0"/>
          </a:p>
          <a:p>
            <a:pPr lvl="1"/>
            <a:r>
              <a:rPr lang="en-NZ" dirty="0"/>
              <a:t>Not useful or realistic: asking your lecturer to remove the tough math from your calculus </a:t>
            </a:r>
            <a:r>
              <a:rPr lang="en-NZ" dirty="0" smtClean="0"/>
              <a:t>paper;</a:t>
            </a:r>
            <a:endParaRPr lang="en-NZ" dirty="0"/>
          </a:p>
          <a:p>
            <a:pPr lvl="1"/>
            <a:r>
              <a:rPr lang="en-NZ" dirty="0"/>
              <a:t>Useful good suggestion: asking for (more) help sessions for </a:t>
            </a:r>
            <a:r>
              <a:rPr lang="en-NZ" dirty="0" smtClean="0"/>
              <a:t>calculus. </a:t>
            </a:r>
            <a:endParaRPr lang="en-NZ" dirty="0"/>
          </a:p>
          <a:p>
            <a:pPr lvl="1"/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321174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Your learning experience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/>
              <a:t>Good opportunity to provide feedback </a:t>
            </a:r>
            <a:endParaRPr lang="en-NZ" dirty="0" smtClean="0"/>
          </a:p>
          <a:p>
            <a:pPr lvl="1"/>
            <a:r>
              <a:rPr lang="en-NZ" dirty="0"/>
              <a:t>B</a:t>
            </a:r>
            <a:r>
              <a:rPr lang="en-NZ" dirty="0" smtClean="0"/>
              <a:t>oth on what has worked </a:t>
            </a:r>
            <a:r>
              <a:rPr lang="en-NZ" dirty="0"/>
              <a:t>well </a:t>
            </a:r>
            <a:r>
              <a:rPr lang="en-NZ" dirty="0" smtClean="0"/>
              <a:t>and what could </a:t>
            </a:r>
            <a:r>
              <a:rPr lang="en-NZ" dirty="0"/>
              <a:t>be </a:t>
            </a:r>
            <a:r>
              <a:rPr lang="en-NZ" dirty="0" smtClean="0"/>
              <a:t>improved;</a:t>
            </a:r>
            <a:endParaRPr lang="en-NZ" dirty="0"/>
          </a:p>
          <a:p>
            <a:pPr lvl="1"/>
            <a:r>
              <a:rPr lang="en-NZ" dirty="0" smtClean="0"/>
              <a:t>We </a:t>
            </a:r>
            <a:r>
              <a:rPr lang="en-NZ" dirty="0"/>
              <a:t>are going to take 10 </a:t>
            </a:r>
            <a:r>
              <a:rPr lang="en-NZ" dirty="0" smtClean="0"/>
              <a:t>minutes to complete it now;</a:t>
            </a:r>
          </a:p>
          <a:p>
            <a:pPr lvl="1"/>
            <a:r>
              <a:rPr lang="en-NZ" dirty="0" smtClean="0"/>
              <a:t>On your device got to: </a:t>
            </a:r>
            <a:r>
              <a:rPr lang="en-NZ" dirty="0" smtClean="0">
                <a:hlinkClick r:id="rId2"/>
              </a:rPr>
              <a:t>www.waikato.ac.nz/go/evaluate</a:t>
            </a:r>
            <a:endParaRPr lang="en-NZ" dirty="0" smtClean="0"/>
          </a:p>
          <a:p>
            <a:r>
              <a:rPr lang="en-NZ" dirty="0" smtClean="0"/>
              <a:t>Evaluating your learning experience</a:t>
            </a:r>
          </a:p>
          <a:p>
            <a:pPr lvl="1"/>
            <a:r>
              <a:rPr lang="en-NZ" dirty="0" smtClean="0"/>
              <a:t>Select the teachers </a:t>
            </a:r>
            <a:r>
              <a:rPr lang="en-NZ" dirty="0" smtClean="0"/>
              <a:t>that you have had this semester from </a:t>
            </a:r>
            <a:r>
              <a:rPr lang="en-NZ" dirty="0" smtClean="0"/>
              <a:t>the </a:t>
            </a:r>
            <a:r>
              <a:rPr lang="en-NZ" dirty="0" smtClean="0"/>
              <a:t>list;</a:t>
            </a:r>
            <a:endParaRPr lang="en-NZ" dirty="0" smtClean="0"/>
          </a:p>
          <a:p>
            <a:pPr lvl="1"/>
            <a:r>
              <a:rPr lang="en-NZ" dirty="0" smtClean="0"/>
              <a:t>‘</a:t>
            </a:r>
            <a:r>
              <a:rPr lang="en-NZ" dirty="0"/>
              <a:t>S</a:t>
            </a:r>
            <a:r>
              <a:rPr lang="en-NZ" dirty="0" smtClean="0"/>
              <a:t>ave’ button at the bottom if you </a:t>
            </a:r>
            <a:r>
              <a:rPr lang="en-NZ" dirty="0" smtClean="0"/>
              <a:t>would </a:t>
            </a:r>
            <a:r>
              <a:rPr lang="en-NZ" dirty="0" smtClean="0"/>
              <a:t>like to write more later;</a:t>
            </a:r>
          </a:p>
          <a:p>
            <a:pPr lvl="1"/>
            <a:r>
              <a:rPr lang="en-NZ" dirty="0" smtClean="0"/>
              <a:t>Select ‘Not able to judge’ if you are unable to answer a question;</a:t>
            </a:r>
          </a:p>
          <a:p>
            <a:r>
              <a:rPr lang="en-NZ" dirty="0"/>
              <a:t>If you have any questions, contact </a:t>
            </a:r>
            <a:r>
              <a:rPr lang="en-NZ" dirty="0" smtClean="0">
                <a:hlinkClick r:id="rId3"/>
              </a:rPr>
              <a:t>evaluations@waikato.ac.nz</a:t>
            </a:r>
            <a:endParaRPr lang="en-NZ" dirty="0"/>
          </a:p>
          <a:p>
            <a:r>
              <a:rPr lang="en-NZ" dirty="0"/>
              <a:t>More information: </a:t>
            </a:r>
            <a:r>
              <a:rPr lang="en-NZ" dirty="0" smtClean="0">
                <a:hlinkClick r:id="rId4"/>
              </a:rPr>
              <a:t>www.waikato.ac.nz/teaching-and-learning/student-learning/evaluations</a:t>
            </a:r>
            <a:endParaRPr lang="en-NZ" dirty="0" smtClean="0"/>
          </a:p>
          <a:p>
            <a:endParaRPr lang="en-NZ" dirty="0"/>
          </a:p>
          <a:p>
            <a:pPr lvl="1"/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4386720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</TotalTime>
  <Words>277</Words>
  <Application>Microsoft Office PowerPoint</Application>
  <PresentationFormat>Widescreen</PresentationFormat>
  <Paragraphs>33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Arial Black</vt:lpstr>
      <vt:lpstr>Calibri</vt:lpstr>
      <vt:lpstr>1_Custom Design</vt:lpstr>
      <vt:lpstr>6_Office Theme</vt:lpstr>
      <vt:lpstr>2_Office Theme</vt:lpstr>
      <vt:lpstr>5_Office Theme</vt:lpstr>
      <vt:lpstr>4_Office Theme</vt:lpstr>
      <vt:lpstr>Information about evaluations</vt:lpstr>
      <vt:lpstr>Providing useful feedback</vt:lpstr>
      <vt:lpstr>Your learning experience</vt:lpstr>
    </vt:vector>
  </TitlesOfParts>
  <Company>University of Waikato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Libby Cameron</dc:creator>
  <cp:lastModifiedBy>Charlotte Ferry-Parker</cp:lastModifiedBy>
  <cp:revision>44</cp:revision>
  <cp:lastPrinted>2015-03-09T04:14:49Z</cp:lastPrinted>
  <dcterms:created xsi:type="dcterms:W3CDTF">2015-03-09T02:40:29Z</dcterms:created>
  <dcterms:modified xsi:type="dcterms:W3CDTF">2018-09-13T03:48:47Z</dcterms:modified>
</cp:coreProperties>
</file>